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72" r:id="rId4"/>
    <p:sldId id="273" r:id="rId5"/>
    <p:sldId id="271" r:id="rId6"/>
    <p:sldId id="265" r:id="rId7"/>
    <p:sldId id="258" r:id="rId8"/>
    <p:sldId id="262" r:id="rId9"/>
    <p:sldId id="264" r:id="rId10"/>
    <p:sldId id="263" r:id="rId11"/>
    <p:sldId id="260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7" autoAdjust="0"/>
  </p:normalViewPr>
  <p:slideViewPr>
    <p:cSldViewPr>
      <p:cViewPr>
        <p:scale>
          <a:sx n="110" d="100"/>
          <a:sy n="110" d="100"/>
        </p:scale>
        <p:origin x="-360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2B82A-E7BC-4C7F-AF15-B8F6F8B53FE9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A46C-2119-4EF4-8338-DE36818CC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7CBA5-93F8-479A-ADC0-D228024ED50B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88409-56A3-4A90-9B16-66617844E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443EE-E79B-482E-969D-0DF14C911A5E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F31C6-7E36-48CC-A44A-6E53F03AD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6800" y="423545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12D8-A6A6-4120-BD15-9C12A8EDE22D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77B85-9102-41CF-9F31-ACC9FB49814D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2A48-1F05-4538-9AFC-477231923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8310C-842C-4B2F-B236-18F2B9605B3E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F874-D31A-442B-9ADE-2B5FC6B7B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3494-EFD8-44B0-8264-0B1AF6FD1FA8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5BF2-F640-4536-BC2D-4999DBF38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8E194-F636-4944-954C-0C4B1365BFB3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87EC5-F309-44DF-A6C5-2C2159169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442CA-CBF8-4B54-B7C4-3AD3E4961AD5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5382-5F9E-40C2-97BA-E8E2D049C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9590-1EDC-4C04-8F13-8DFB27628010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BBC3-FE0A-482C-B2FE-4C8A5FC28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105A-428C-4C4E-9A28-FD7B211B1178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EF9E-A281-43D1-B657-9EF331743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FDFA-FDE5-4D29-9045-6AF00862AC42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A65E-1142-46A2-8519-9EAB51BC4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616752-B07D-4985-BE47-2C52A9276256}" type="datetimeFigureOut">
              <a:rPr lang="ru-RU"/>
              <a:pPr>
                <a:defRPr/>
              </a:pPr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B102CF-F803-4548-98FD-691C7CF90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af-psyhology-razvitia232@mail.ru" TargetMode="External"/><Relationship Id="rId2" Type="http://schemas.openxmlformats.org/officeDocument/2006/relationships/hyperlink" Target="mailto:baranovaa@udsu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mailto:soc_psy@mail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Kaf-pedagogika@yandex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afedra104@mail.r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f-psyhology-razvitia232@mail.ru" TargetMode="External"/><Relationship Id="rId2" Type="http://schemas.openxmlformats.org/officeDocument/2006/relationships/hyperlink" Target="mailto:baranovaa@udsu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tmtpo" TargetMode="External"/><Relationship Id="rId2" Type="http://schemas.openxmlformats.org/officeDocument/2006/relationships/hyperlink" Target="mailto:tmtpo@yandex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85813"/>
            <a:ext cx="9144000" cy="2719387"/>
          </a:xfrm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  <a:r>
              <a:rPr lang="ru-RU" altLang="ru-RU" b="1" smtClean="0"/>
              <a:t>«Программы магистратуры </a:t>
            </a:r>
            <a:r>
              <a:rPr lang="ru-RU" altLang="ru-RU" b="1" smtClean="0">
                <a:latin typeface="Arial" charset="0"/>
              </a:rPr>
              <a:t>И</a:t>
            </a:r>
            <a:r>
              <a:rPr lang="ru-RU" altLang="ru-RU" b="1" smtClean="0"/>
              <a:t>нститута педагогики</a:t>
            </a:r>
            <a:r>
              <a:rPr lang="ru-RU" altLang="ru-RU" b="1" smtClean="0">
                <a:latin typeface="Arial" charset="0"/>
              </a:rPr>
              <a:t>,</a:t>
            </a:r>
            <a:r>
              <a:rPr lang="ru-RU" altLang="ru-RU" b="1" smtClean="0"/>
              <a:t> психологии и социальных технологий»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06863"/>
            <a:ext cx="8964613" cy="2751137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altLang="ru-RU" sz="3600" b="1" i="1" dirty="0" smtClean="0">
                <a:solidFill>
                  <a:srgbClr val="A50021"/>
                </a:solidFill>
              </a:rPr>
              <a:t>Баранов Александр Аркадьевич</a:t>
            </a:r>
            <a:r>
              <a:rPr lang="ru-RU" altLang="ru-RU" sz="3600" dirty="0" smtClean="0">
                <a:solidFill>
                  <a:srgbClr val="898989"/>
                </a:solidFill>
              </a:rPr>
              <a:t>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rgbClr val="898989"/>
                </a:solidFill>
              </a:rPr>
              <a:t>директор </a:t>
            </a:r>
            <a:r>
              <a:rPr lang="ru-RU" altLang="ru-RU" dirty="0" smtClean="0">
                <a:solidFill>
                  <a:srgbClr val="898989"/>
                </a:solidFill>
                <a:latin typeface="Arial" charset="0"/>
              </a:rPr>
              <a:t>и</a:t>
            </a:r>
            <a:r>
              <a:rPr lang="ru-RU" altLang="ru-RU" dirty="0" smtClean="0">
                <a:solidFill>
                  <a:srgbClr val="898989"/>
                </a:solidFill>
              </a:rPr>
              <a:t>нститута, </a:t>
            </a:r>
          </a:p>
          <a:p>
            <a:pPr algn="r"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rgbClr val="898989"/>
                </a:solidFill>
              </a:rPr>
              <a:t>доктор психологических наук, профессор</a:t>
            </a:r>
          </a:p>
          <a:p>
            <a:pPr algn="r" eaLnBrk="1" hangingPunct="1">
              <a:lnSpc>
                <a:spcPct val="90000"/>
              </a:lnSpc>
            </a:pPr>
            <a:endParaRPr lang="ru-RU" altLang="ru-RU" dirty="0" smtClean="0">
              <a:solidFill>
                <a:srgbClr val="898989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rgbClr val="898989"/>
                </a:solidFill>
              </a:rPr>
              <a:t>г. Ижевск,  28 мая 2020 г.</a:t>
            </a:r>
          </a:p>
          <a:p>
            <a:pPr algn="r" eaLnBrk="1" hangingPunct="1">
              <a:lnSpc>
                <a:spcPct val="90000"/>
              </a:lnSpc>
            </a:pPr>
            <a:endParaRPr lang="ru-RU" altLang="ru-RU" b="1" dirty="0" smtClean="0">
              <a:solidFill>
                <a:srgbClr val="898989"/>
              </a:solidFill>
            </a:endParaRPr>
          </a:p>
        </p:txBody>
      </p:sp>
      <p:pic>
        <p:nvPicPr>
          <p:cNvPr id="7" name="Picture 2" descr="http://im5-tub-ru.yandex.net/i?id=100383431-04-73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14478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6943" y="-11867"/>
            <a:ext cx="1990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ИППС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0"/>
            <a:ext cx="154781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0913" y="808038"/>
            <a:ext cx="4383087" cy="6049962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dirty="0"/>
              <a:t>Формы и сроки обучения</a:t>
            </a:r>
            <a:r>
              <a:rPr lang="ru-RU" sz="3500" dirty="0"/>
              <a:t>: очная – 2 года, заочная – 2,5 года.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dirty="0"/>
              <a:t> </a:t>
            </a:r>
            <a:r>
              <a:rPr lang="ru-RU" sz="3500" b="1" dirty="0" smtClean="0"/>
              <a:t>Краткое </a:t>
            </a:r>
            <a:r>
              <a:rPr lang="ru-RU" sz="3500" b="1" dirty="0"/>
              <a:t>описание программы</a:t>
            </a:r>
            <a:endParaRPr lang="ru-RU" sz="35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/>
              <a:t>Специальное образование рассматривается как система подготовки магистров дефектологического профиля для осуществления высококачественной помощи лицам разных возрастов  с различными нарушениями здоровья. Программа учитывает социальный заказ на подготовку специалистов дефектологического направления, диалектику взаимосвязанных процессов дифференциации, социальной адаптации и интеграции в общество лиц с ОВЗ; ориентирована на реализацию приоритетных направлений развития образовательной системы РФ: повышение качества профессионального образования, обеспечение качественного образования для людей с ОВЗ, развитие современной системы непрерывного профессионального образования с опорой на обеспечение универсальности, фундаментальности образования и его практической направленности.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dirty="0"/>
              <a:t>Востребованность выпускников обусловлена современными тенденциями в развитии системы комплексной медико-психолого-педагогической и социальной помощи лицам с ОВЗ в условиях коррекционного и инклюзивного образования.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3500" b="1" dirty="0"/>
              <a:t>Для контактов с руководителем программы: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dirty="0">
                <a:hlinkClick r:id="rId2"/>
              </a:rPr>
              <a:t>baranovaa@udsu.ru</a:t>
            </a:r>
            <a:r>
              <a:rPr lang="ru-RU" sz="3500" dirty="0"/>
              <a:t>,  </a:t>
            </a:r>
            <a:r>
              <a:rPr lang="en-US" sz="3500" dirty="0">
                <a:hlinkClick r:id="rId3"/>
              </a:rPr>
              <a:t>kaf-psyhology-razvitia232@mail.ru</a:t>
            </a:r>
            <a:endParaRPr lang="ru-RU" sz="35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938" y="4724400"/>
            <a:ext cx="2692400" cy="21336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Инновационное педагогическое образование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Педагогика и психология высшей школы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endParaRPr lang="ru-RU" sz="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700338" y="0"/>
            <a:ext cx="6443662" cy="836613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500" b="1" dirty="0"/>
              <a:t>Программа «Психолого-педагогическое сопровождение лиц с ограниченными возможностями здоровья» (направление «Специальное (дефектологическое) образование»)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5575" y="808038"/>
            <a:ext cx="2065338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Объект 2"/>
          <p:cNvSpPr txBox="1">
            <a:spLocks/>
          </p:cNvSpPr>
          <p:nvPr/>
        </p:nvSpPr>
        <p:spPr bwMode="auto">
          <a:xfrm>
            <a:off x="2695575" y="3255963"/>
            <a:ext cx="2065338" cy="36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latin typeface="Calibri" pitchFamily="34" charset="0"/>
              </a:rPr>
              <a:t>Руководитель программы: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pitchFamily="34" charset="0"/>
              </a:rPr>
              <a:t>Баранов Александр Аркадьевич, Заслуженный деятель науки УР , доктор психологических наук, профессор, директор Института педагогики, психологии и социальных технологий УдГУ, заведующий кафедрой дифференциальной психологии и психологии развития.</a:t>
            </a:r>
          </a:p>
        </p:txBody>
      </p:sp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0" y="0"/>
            <a:ext cx="2700338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</a:rPr>
              <a:t>Психологическое сопровождение, коррекция и консультирование</a:t>
            </a:r>
            <a:r>
              <a:rPr lang="ru-RU" sz="1400" b="1" dirty="0">
                <a:latin typeface="Calibri" pitchFamily="34" charset="0"/>
              </a:rPr>
              <a:t/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/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u="sng" dirty="0">
                <a:latin typeface="Calibri" pitchFamily="34" charset="0"/>
              </a:rPr>
              <a:t/>
            </a:r>
            <a:br>
              <a:rPr lang="ru-RU" sz="1400" b="1" u="sng" dirty="0">
                <a:latin typeface="Calibri" pitchFamily="34" charset="0"/>
              </a:rPr>
            </a:br>
            <a:r>
              <a:rPr lang="ru-RU" sz="1400" dirty="0">
                <a:latin typeface="Calibri" pitchFamily="34" charset="0"/>
              </a:rPr>
              <a:t>Прикладная </a:t>
            </a:r>
            <a:r>
              <a:rPr lang="ru-RU" sz="1400" dirty="0" err="1">
                <a:latin typeface="Calibri" pitchFamily="34" charset="0"/>
              </a:rPr>
              <a:t>конфликтология</a:t>
            </a:r>
            <a:r>
              <a:rPr lang="ru-RU" sz="1400" b="1" u="sng" dirty="0">
                <a:latin typeface="Calibri" pitchFamily="34" charset="0"/>
              </a:rPr>
              <a:t/>
            </a:r>
            <a:br>
              <a:rPr lang="ru-RU" sz="1400" b="1" u="sng" dirty="0">
                <a:latin typeface="Calibri" pitchFamily="34" charset="0"/>
              </a:rPr>
            </a:br>
            <a:r>
              <a:rPr lang="ru-RU" sz="1400" dirty="0">
                <a:latin typeface="Calibri" pitchFamily="34" charset="0"/>
              </a:rPr>
              <a:t/>
            </a:r>
            <a:br>
              <a:rPr lang="ru-RU" sz="1400" dirty="0">
                <a:latin typeface="Calibri" pitchFamily="34" charset="0"/>
              </a:rPr>
            </a:br>
            <a:r>
              <a:rPr lang="ru-RU" sz="1400" b="1" u="sng" dirty="0">
                <a:latin typeface="Calibri" pitchFamily="34" charset="0"/>
              </a:rPr>
              <a:t/>
            </a:r>
            <a:br>
              <a:rPr lang="ru-RU" sz="1400" b="1" u="sng" dirty="0">
                <a:latin typeface="Calibri" pitchFamily="34" charset="0"/>
              </a:rPr>
            </a:br>
            <a:r>
              <a:rPr lang="ru-RU" sz="1400" dirty="0">
                <a:latin typeface="Calibri" pitchFamily="34" charset="0"/>
              </a:rPr>
              <a:t>Психология образования</a:t>
            </a:r>
            <a:br>
              <a:rPr lang="ru-RU" sz="1400" dirty="0">
                <a:latin typeface="Calibri" pitchFamily="34" charset="0"/>
              </a:rPr>
            </a:br>
            <a:endParaRPr lang="ru-RU" sz="1400" dirty="0">
              <a:latin typeface="Calibri" pitchFamily="34" charset="0"/>
            </a:endParaRPr>
          </a:p>
        </p:txBody>
      </p:sp>
      <p:sp>
        <p:nvSpPr>
          <p:cNvPr id="23559" name="Объект 2"/>
          <p:cNvSpPr txBox="1">
            <a:spLocks/>
          </p:cNvSpPr>
          <p:nvPr/>
        </p:nvSpPr>
        <p:spPr bwMode="auto">
          <a:xfrm>
            <a:off x="-107950" y="3068638"/>
            <a:ext cx="2808288" cy="1800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Психолого-педагогическое сопровождение лиц с ограниченными возможностями здоровья</a:t>
            </a:r>
            <a:r>
              <a:rPr lang="ru-RU" sz="1100">
                <a:latin typeface="Calibri" pitchFamily="34" charset="0"/>
              </a:rPr>
              <a:t/>
            </a:r>
            <a:br>
              <a:rPr lang="ru-RU" sz="1100">
                <a:latin typeface="Calibri" pitchFamily="34" charset="0"/>
              </a:rPr>
            </a:br>
            <a:r>
              <a:rPr lang="ru-RU" sz="1100">
                <a:latin typeface="Calibri" pitchFamily="34" charset="0"/>
              </a:rPr>
              <a:t/>
            </a:r>
            <a:br>
              <a:rPr lang="ru-RU" sz="1100">
                <a:latin typeface="Calibri" pitchFamily="34" charset="0"/>
              </a:rPr>
            </a:br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0338" y="0"/>
            <a:ext cx="6443662" cy="836613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/>
              <a:t>Программа «Прикладная </a:t>
            </a:r>
            <a:r>
              <a:rPr lang="ru-RU" sz="1800" b="1" dirty="0" err="1"/>
              <a:t>конфликтология</a:t>
            </a:r>
            <a:r>
              <a:rPr lang="ru-RU" sz="1800" b="1" dirty="0"/>
              <a:t>» (направление «</a:t>
            </a:r>
            <a:r>
              <a:rPr lang="ru-RU" sz="1800" b="1" dirty="0" err="1"/>
              <a:t>Конфликтология</a:t>
            </a:r>
            <a:r>
              <a:rPr lang="ru-RU" sz="1800" b="1" dirty="0"/>
              <a:t>»)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938" y="1700213"/>
            <a:ext cx="2692400" cy="5157787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Психология образования</a:t>
            </a:r>
            <a:br>
              <a:rPr lang="ru-RU" sz="1400" dirty="0" smtClean="0"/>
            </a:br>
            <a:endParaRPr lang="ru-RU" sz="1400" dirty="0" smtClean="0"/>
          </a:p>
          <a:p>
            <a:pPr algn="l" fontAlgn="auto">
              <a:spcAft>
                <a:spcPts val="0"/>
              </a:spcAft>
              <a:defRPr/>
            </a:pPr>
            <a:endParaRPr lang="ru-RU" sz="1400" dirty="0"/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Психолого-педагогическое сопровождение лиц с ограниченными возможностями здоровья</a:t>
            </a:r>
            <a:br>
              <a:rPr lang="ru-RU" sz="1400" dirty="0" smtClean="0"/>
            </a:br>
            <a:endParaRPr lang="ru-RU" sz="1400" dirty="0" smtClean="0"/>
          </a:p>
          <a:p>
            <a:pPr algn="l" fontAlgn="auto">
              <a:spcAft>
                <a:spcPts val="0"/>
              </a:spcAft>
              <a:defRPr/>
            </a:pPr>
            <a:endParaRPr lang="ru-RU" sz="1400" dirty="0"/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Инновационное педагогическое образование</a:t>
            </a:r>
            <a:br>
              <a:rPr lang="ru-RU" sz="1400" dirty="0" smtClean="0"/>
            </a:br>
            <a:endParaRPr lang="ru-RU" sz="1400" dirty="0" smtClean="0"/>
          </a:p>
          <a:p>
            <a:pPr algn="l" fontAlgn="auto">
              <a:spcAft>
                <a:spcPts val="0"/>
              </a:spcAft>
              <a:defRPr/>
            </a:pPr>
            <a:endParaRPr lang="ru-RU" sz="1400" dirty="0"/>
          </a:p>
          <a:p>
            <a:pPr algn="l" fontAlgn="auto">
              <a:spcAft>
                <a:spcPts val="0"/>
              </a:spcAft>
              <a:defRPr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Педагогика и психология высшей школы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800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00563" y="836613"/>
            <a:ext cx="4643437" cy="6021387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/>
              <a:t>Форма и сроки обучения</a:t>
            </a:r>
            <a:r>
              <a:rPr lang="ru-RU" sz="1500" b="1" dirty="0" smtClean="0"/>
              <a:t>: </a:t>
            </a:r>
            <a:r>
              <a:rPr lang="ru-RU" sz="1500" dirty="0" smtClean="0"/>
              <a:t>очная- </a:t>
            </a:r>
            <a:r>
              <a:rPr lang="ru-RU" sz="1500" dirty="0"/>
              <a:t>2 года, заочная- 2,5 года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dirty="0" smtClean="0"/>
              <a:t>Краткое </a:t>
            </a:r>
            <a:r>
              <a:rPr lang="ru-RU" sz="1500" b="1" dirty="0"/>
              <a:t>описание программы:</a:t>
            </a:r>
            <a:endParaRPr lang="ru-RU" sz="15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/>
              <a:t>Магистр </a:t>
            </a:r>
            <a:r>
              <a:rPr lang="ru-RU" sz="1500" dirty="0" err="1"/>
              <a:t>конфликтологии</a:t>
            </a:r>
            <a:r>
              <a:rPr lang="ru-RU" sz="1500" dirty="0"/>
              <a:t> должен быть подготовлен к профессиональной диагностической, профилактической, проектно-аналитической, экспертно-консультационной, согласительно-процессуальной, в том числе </a:t>
            </a:r>
            <a:r>
              <a:rPr lang="ru-RU" sz="1500" dirty="0" err="1"/>
              <a:t>медиативно</a:t>
            </a:r>
            <a:r>
              <a:rPr lang="ru-RU" sz="1500" dirty="0"/>
              <a:t>-переговорной деятельности в органах государственного и муниципального управления; в силовых структурах, в </a:t>
            </a:r>
            <a:r>
              <a:rPr lang="ru-RU" sz="1500" dirty="0" err="1"/>
              <a:t>т.ч</a:t>
            </a:r>
            <a:r>
              <a:rPr lang="ru-RU" sz="1500" dirty="0"/>
              <a:t>. налоговых, судебных и милицейских органах; в социальных службах и </a:t>
            </a:r>
            <a:r>
              <a:rPr lang="ru-RU" sz="1500" dirty="0" err="1"/>
              <a:t>психокоррекционных</a:t>
            </a:r>
            <a:r>
              <a:rPr lang="ru-RU" sz="1500" dirty="0"/>
              <a:t> центрах, производственных предприятиях, торговых фирмах, консалтинговых и маркетинговых компаниях, банках и иных учреждениях; в общественных и политических организациях; исследовательской </a:t>
            </a:r>
            <a:r>
              <a:rPr lang="ru-RU" sz="1500" dirty="0" err="1"/>
              <a:t>конфликтологической</a:t>
            </a:r>
            <a:r>
              <a:rPr lang="ru-RU" sz="1500" dirty="0"/>
              <a:t> деятельности в научно-исследовательских организациях. Обучение по данной программе позволит выпускнику быть востребованным на рынке труда и послужит надежной базой для дальнейшего профессионального роста, а также успешной жизненной карьеры</a:t>
            </a:r>
            <a:r>
              <a:rPr lang="ru-RU" sz="15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b="1" dirty="0"/>
              <a:t>Для контактов с руководителем программы: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hlinkClick r:id="rId2"/>
              </a:rPr>
              <a:t> </a:t>
            </a:r>
            <a:r>
              <a:rPr lang="en-US" sz="1600" dirty="0" smtClean="0">
                <a:hlinkClick r:id="rId2"/>
              </a:rPr>
              <a:t>soc_psy@mail.ru</a:t>
            </a:r>
            <a:endParaRPr lang="ru-RU" sz="1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26629" name="Объект 2"/>
          <p:cNvSpPr txBox="1">
            <a:spLocks/>
          </p:cNvSpPr>
          <p:nvPr/>
        </p:nvSpPr>
        <p:spPr bwMode="auto">
          <a:xfrm>
            <a:off x="2700338" y="3240088"/>
            <a:ext cx="1800225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100" b="1" dirty="0">
                <a:latin typeface="Calibri" pitchFamily="34" charset="0"/>
              </a:rPr>
              <a:t>Руководитель программы: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100" dirty="0" err="1" smtClean="0">
                <a:latin typeface="Calibri" pitchFamily="34" charset="0"/>
              </a:rPr>
              <a:t>Главатских</a:t>
            </a:r>
            <a:r>
              <a:rPr lang="ru-RU" sz="1100" dirty="0" smtClean="0">
                <a:latin typeface="Calibri" pitchFamily="34" charset="0"/>
              </a:rPr>
              <a:t> Марианна Михайловна, </a:t>
            </a:r>
            <a:r>
              <a:rPr lang="ru-RU" sz="1100" dirty="0" err="1" smtClean="0">
                <a:latin typeface="Calibri" pitchFamily="34" charset="0"/>
              </a:rPr>
              <a:t>и.о.заведующего</a:t>
            </a:r>
            <a:r>
              <a:rPr lang="ru-RU" sz="1100" dirty="0" smtClean="0">
                <a:latin typeface="Calibri" pitchFamily="34" charset="0"/>
              </a:rPr>
              <a:t> </a:t>
            </a:r>
            <a:r>
              <a:rPr lang="ru-RU" sz="1100" dirty="0">
                <a:latin typeface="Calibri" pitchFamily="34" charset="0"/>
              </a:rPr>
              <a:t>кафедрой социальной психологии и </a:t>
            </a:r>
            <a:r>
              <a:rPr lang="ru-RU" sz="1100" dirty="0" err="1" smtClean="0">
                <a:latin typeface="Calibri" pitchFamily="34" charset="0"/>
              </a:rPr>
              <a:t>конфликтологии</a:t>
            </a:r>
            <a:r>
              <a:rPr lang="ru-RU" sz="1100" dirty="0" smtClean="0">
                <a:latin typeface="Calibri" pitchFamily="34" charset="0"/>
              </a:rPr>
              <a:t>, кандидат психологических наук, доцент.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100" dirty="0" smtClean="0">
                <a:latin typeface="Calibri" pitchFamily="34" charset="0"/>
              </a:rPr>
              <a:t>Ведущий </a:t>
            </a:r>
            <a:r>
              <a:rPr lang="ru-RU" sz="1100" dirty="0" err="1" smtClean="0">
                <a:latin typeface="Calibri" pitchFamily="34" charset="0"/>
              </a:rPr>
              <a:t>медиаконфликтолог</a:t>
            </a:r>
            <a:r>
              <a:rPr lang="ru-RU" sz="1100" dirty="0" smtClean="0">
                <a:latin typeface="Calibri" pitchFamily="34" charset="0"/>
              </a:rPr>
              <a:t>,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100" dirty="0" smtClean="0">
                <a:latin typeface="Calibri" pitchFamily="34" charset="0"/>
              </a:rPr>
              <a:t>Разработчик оригинальной концепции деятельности служб медиации в образовательных учреждениях Удмуртской республики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6630" name="Объект 2"/>
          <p:cNvSpPr txBox="1">
            <a:spLocks/>
          </p:cNvSpPr>
          <p:nvPr/>
        </p:nvSpPr>
        <p:spPr bwMode="auto">
          <a:xfrm>
            <a:off x="7938" y="188913"/>
            <a:ext cx="26924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200" dirty="0">
                <a:latin typeface="Calibri" pitchFamily="34" charset="0"/>
              </a:rPr>
              <a:t>Психологическое сопровождение, коррекция и консультирование</a:t>
            </a:r>
            <a:r>
              <a:rPr lang="ru-RU" sz="1200" b="1" dirty="0">
                <a:latin typeface="Calibri" pitchFamily="34" charset="0"/>
              </a:rPr>
              <a:t/>
            </a:r>
            <a:br>
              <a:rPr lang="ru-RU" sz="1200" b="1" dirty="0">
                <a:latin typeface="Calibri" pitchFamily="34" charset="0"/>
              </a:rPr>
            </a:br>
            <a:r>
              <a:rPr lang="ru-RU" sz="1200" b="1" dirty="0">
                <a:latin typeface="Calibri" pitchFamily="34" charset="0"/>
              </a:rPr>
              <a:t/>
            </a:r>
            <a:br>
              <a:rPr lang="ru-RU" sz="1200" b="1" dirty="0">
                <a:latin typeface="Calibri" pitchFamily="34" charset="0"/>
              </a:rPr>
            </a:br>
            <a:endParaRPr lang="ru-RU" sz="1200" dirty="0">
              <a:latin typeface="Calibri" pitchFamily="34" charset="0"/>
            </a:endParaRPr>
          </a:p>
        </p:txBody>
      </p:sp>
      <p:sp>
        <p:nvSpPr>
          <p:cNvPr id="26631" name="Объект 2"/>
          <p:cNvSpPr txBox="1">
            <a:spLocks/>
          </p:cNvSpPr>
          <p:nvPr/>
        </p:nvSpPr>
        <p:spPr bwMode="auto">
          <a:xfrm>
            <a:off x="-107950" y="1052513"/>
            <a:ext cx="2808288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Прикладная конфликтология</a:t>
            </a:r>
            <a:endParaRPr lang="ru-RU">
              <a:latin typeface="Calibri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56" y="836613"/>
            <a:ext cx="1640628" cy="2276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8175" y="765175"/>
            <a:ext cx="6980238" cy="719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000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400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400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400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4000" smtClean="0">
              <a:solidFill>
                <a:srgbClr val="A50021"/>
              </a:solidFill>
            </a:endParaRPr>
          </a:p>
        </p:txBody>
      </p:sp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042988" y="5715000"/>
            <a:ext cx="7543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chemeClr val="tx2"/>
                </a:outerShdw>
              </a:effectLst>
              <a:latin typeface="Impact"/>
            </a:endParaRPr>
          </a:p>
        </p:txBody>
      </p:sp>
      <p:sp>
        <p:nvSpPr>
          <p:cNvPr id="27652" name="Содержимое 6"/>
          <p:cNvSpPr>
            <a:spLocks noGrp="1"/>
          </p:cNvSpPr>
          <p:nvPr>
            <p:ph sz="half" idx="2"/>
          </p:nvPr>
        </p:nvSpPr>
        <p:spPr>
          <a:xfrm>
            <a:off x="1066800" y="4235450"/>
            <a:ext cx="6505575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  <p:pic>
        <p:nvPicPr>
          <p:cNvPr id="27653" name="Picture 7" descr="ИПП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2786063"/>
            <a:ext cx="5357812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im5-tub-ru.yandex.net/i?id=100383431-04-73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488"/>
            <a:ext cx="14478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642938" y="2357438"/>
            <a:ext cx="8001000" cy="633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A50021"/>
              </a:buClr>
              <a:buSzPct val="75000"/>
              <a:defRPr/>
            </a:pPr>
            <a:r>
              <a:rPr lang="ru-RU" altLang="ru-RU" sz="4400" kern="0" dirty="0">
                <a:solidFill>
                  <a:srgbClr val="A50021"/>
                </a:solidFill>
                <a:latin typeface="Times New Roman"/>
              </a:rPr>
              <a:t>Благодарю всех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4"/>
          <p:cNvSpPr>
            <a:spLocks noGrp="1"/>
          </p:cNvSpPr>
          <p:nvPr>
            <p:ph type="title"/>
          </p:nvPr>
        </p:nvSpPr>
        <p:spPr>
          <a:xfrm>
            <a:off x="142875" y="0"/>
            <a:ext cx="9001125" cy="850900"/>
          </a:xfrm>
        </p:spPr>
        <p:txBody>
          <a:bodyPr/>
          <a:lstStyle/>
          <a:p>
            <a:pPr eaLnBrk="1" hangingPunct="1"/>
            <a:endParaRPr lang="ru-RU" sz="4000" smtClean="0">
              <a:solidFill>
                <a:srgbClr val="C00000"/>
              </a:solidFill>
            </a:endParaRPr>
          </a:p>
        </p:txBody>
      </p:sp>
      <p:sp>
        <p:nvSpPr>
          <p:cNvPr id="15362" name="Текст 5"/>
          <p:cNvSpPr>
            <a:spLocks noGrp="1"/>
          </p:cNvSpPr>
          <p:nvPr>
            <p:ph type="body" idx="1"/>
          </p:nvPr>
        </p:nvSpPr>
        <p:spPr>
          <a:xfrm>
            <a:off x="2843213" y="1052513"/>
            <a:ext cx="3143250" cy="1047750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ru-RU" smtClean="0"/>
              <a:t>Три уровня высшего образования</a:t>
            </a:r>
          </a:p>
        </p:txBody>
      </p:sp>
      <p:sp>
        <p:nvSpPr>
          <p:cNvPr id="15363" name="Объект 6"/>
          <p:cNvSpPr>
            <a:spLocks noGrp="1"/>
          </p:cNvSpPr>
          <p:nvPr>
            <p:ph sz="half" idx="2"/>
          </p:nvPr>
        </p:nvSpPr>
        <p:spPr>
          <a:xfrm>
            <a:off x="2843213" y="2205038"/>
            <a:ext cx="3143250" cy="385762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ru-RU" u="sng" smtClean="0"/>
          </a:p>
          <a:p>
            <a:pPr eaLnBrk="1" hangingPunct="1">
              <a:spcBef>
                <a:spcPct val="0"/>
              </a:spcBef>
            </a:pPr>
            <a:r>
              <a:rPr lang="ru-RU" u="sng" smtClean="0"/>
              <a:t>Аспирантура</a:t>
            </a:r>
            <a:endParaRPr lang="ru-RU" sz="2000" u="sng" smtClean="0"/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(третий уровень высшего образования)</a:t>
            </a:r>
          </a:p>
          <a:p>
            <a:pPr eaLnBrk="1" hangingPunct="1">
              <a:spcBef>
                <a:spcPts val="1200"/>
              </a:spcBef>
            </a:pPr>
            <a:r>
              <a:rPr lang="ru-RU" u="sng" smtClean="0"/>
              <a:t>Магистратура</a:t>
            </a:r>
            <a:endParaRPr lang="ru-RU" sz="2000" u="sng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(второй уровень высшего образования)</a:t>
            </a:r>
          </a:p>
          <a:p>
            <a:pPr eaLnBrk="1" hangingPunct="1">
              <a:spcBef>
                <a:spcPts val="1200"/>
              </a:spcBef>
            </a:pPr>
            <a:r>
              <a:rPr lang="ru-RU" u="sng" smtClean="0"/>
              <a:t>Бакалавриат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(третий уровень высшего образования)</a:t>
            </a:r>
          </a:p>
        </p:txBody>
      </p:sp>
      <p:pic>
        <p:nvPicPr>
          <p:cNvPr id="1536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6000750"/>
            <a:ext cx="19907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im5-tub-ru.yandex.net/i?id=100383431-04-73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3" y="6350"/>
            <a:ext cx="1447799" cy="1214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8785225" cy="238125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b="1" smtClean="0"/>
              <a:t>Кто имеет право поступить в магистратуру?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852738"/>
            <a:ext cx="8642350" cy="3559175"/>
          </a:xfrm>
        </p:spPr>
        <p:txBody>
          <a:bodyPr/>
          <a:lstStyle/>
          <a:p>
            <a:pPr algn="ctr" eaLnBrk="1" hangingPunct="1"/>
            <a:endParaRPr lang="ru-RU" altLang="ru-RU" sz="3500" smtClean="0"/>
          </a:p>
          <a:p>
            <a:pPr algn="ctr" eaLnBrk="1" hangingPunct="1"/>
            <a:r>
              <a:rPr lang="ru-RU" altLang="ru-RU" sz="3500" smtClean="0"/>
              <a:t>Граждане, имеющие документ</a:t>
            </a:r>
          </a:p>
          <a:p>
            <a:pPr algn="ctr" eaLnBrk="1" hangingPunct="1">
              <a:buFontTx/>
              <a:buNone/>
            </a:pPr>
            <a:r>
              <a:rPr lang="ru-RU" altLang="ru-RU" sz="3500" smtClean="0"/>
              <a:t>о </a:t>
            </a:r>
            <a:r>
              <a:rPr lang="ru-RU" altLang="ru-RU" sz="3500" u="sng" smtClean="0"/>
              <a:t>высшем</a:t>
            </a:r>
            <a:r>
              <a:rPr lang="ru-RU" altLang="ru-RU" sz="3500" smtClean="0"/>
              <a:t> образовании «государственного образца» (бакалавриат, специалитет, магистратура) </a:t>
            </a:r>
          </a:p>
        </p:txBody>
      </p:sp>
      <p:pic>
        <p:nvPicPr>
          <p:cNvPr id="7" name="Picture 2" descr="http://im5-tub-ru.yandex.net/i?id=100383431-04-73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572500" cy="1905000"/>
          </a:xfrm>
        </p:spPr>
        <p:txBody>
          <a:bodyPr/>
          <a:lstStyle/>
          <a:p>
            <a:pPr eaLnBrk="1" hangingPunct="1"/>
            <a:r>
              <a:rPr lang="ru-RU" altLang="ru-RU" sz="5400" b="1" u="sng" smtClean="0"/>
              <a:t>Сроки приема документов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844675"/>
            <a:ext cx="8072438" cy="4752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44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4400" dirty="0" smtClean="0"/>
              <a:t>С </a:t>
            </a:r>
            <a:r>
              <a:rPr lang="en-US" altLang="ru-RU" sz="4400" dirty="0" smtClean="0"/>
              <a:t>19 </a:t>
            </a:r>
            <a:r>
              <a:rPr lang="ru-RU" altLang="ru-RU" sz="4400" dirty="0" smtClean="0"/>
              <a:t>июня </a:t>
            </a:r>
            <a:r>
              <a:rPr lang="ru-RU" altLang="ru-RU" sz="4400" dirty="0" smtClean="0"/>
              <a:t>по </a:t>
            </a:r>
            <a:r>
              <a:rPr lang="en-US" altLang="ru-RU" sz="4400" dirty="0" smtClean="0"/>
              <a:t>31</a:t>
            </a:r>
            <a:r>
              <a:rPr lang="ru-RU" altLang="ru-RU" sz="4400" dirty="0" smtClean="0"/>
              <a:t> июля </a:t>
            </a:r>
            <a:r>
              <a:rPr lang="ru-RU" altLang="ru-RU" sz="4400" dirty="0" smtClean="0"/>
              <a:t>2020 г.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44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4000" b="1" u="sng" dirty="0" smtClean="0"/>
              <a:t>Вступительные испытания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4400" dirty="0" smtClean="0"/>
              <a:t>С </a:t>
            </a:r>
            <a:r>
              <a:rPr lang="ru-RU" altLang="ru-RU" sz="4400" dirty="0" smtClean="0"/>
              <a:t>1  </a:t>
            </a:r>
            <a:r>
              <a:rPr lang="ru-RU" altLang="ru-RU" sz="4400" dirty="0" smtClean="0"/>
              <a:t>по  </a:t>
            </a:r>
            <a:r>
              <a:rPr lang="ru-RU" altLang="ru-RU" sz="4400" dirty="0" smtClean="0"/>
              <a:t>15 августа </a:t>
            </a:r>
            <a:r>
              <a:rPr lang="ru-RU" altLang="ru-RU" sz="4400" dirty="0" smtClean="0"/>
              <a:t>2020 г.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 smtClean="0"/>
              <a:t>Расписание будет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 smtClean="0"/>
              <a:t>размещено на сайте</a:t>
            </a:r>
            <a:endParaRPr lang="ru-RU" altLang="ru-RU" sz="2800" b="1" dirty="0" smtClean="0"/>
          </a:p>
          <a:p>
            <a:pPr eaLnBrk="1" hangingPunct="1">
              <a:lnSpc>
                <a:spcPct val="90000"/>
              </a:lnSpc>
            </a:pPr>
            <a:endParaRPr lang="ru-RU" altLang="ru-RU" sz="20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Текст 4"/>
          <p:cNvSpPr>
            <a:spLocks noGrp="1"/>
          </p:cNvSpPr>
          <p:nvPr>
            <p:ph type="body" sz="quarter" idx="3"/>
          </p:nvPr>
        </p:nvSpPr>
        <p:spPr>
          <a:xfrm>
            <a:off x="1403350" y="260350"/>
            <a:ext cx="6923088" cy="431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Магистратура ИППСТ</a:t>
            </a:r>
          </a:p>
        </p:txBody>
      </p:sp>
      <p:sp>
        <p:nvSpPr>
          <p:cNvPr id="18435" name="Содержимое 5"/>
          <p:cNvSpPr>
            <a:spLocks noGrp="1"/>
          </p:cNvSpPr>
          <p:nvPr>
            <p:ph sz="quarter" idx="4"/>
          </p:nvPr>
        </p:nvSpPr>
        <p:spPr>
          <a:xfrm>
            <a:off x="1403350" y="836613"/>
            <a:ext cx="8172450" cy="55165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sz="1900" dirty="0" smtClean="0">
                <a:latin typeface="Arial" charset="0"/>
                <a:cs typeface="Arial" charset="0"/>
              </a:rPr>
              <a:t>  </a:t>
            </a:r>
            <a:r>
              <a:rPr lang="ru-RU" altLang="ru-RU" u="sng" dirty="0" smtClean="0">
                <a:latin typeface="Arial" charset="0"/>
                <a:cs typeface="Arial" charset="0"/>
              </a:rPr>
              <a:t>Педагогическое образование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900" dirty="0" smtClean="0">
                <a:latin typeface="Arial" charset="0"/>
                <a:cs typeface="Arial" charset="0"/>
              </a:rPr>
              <a:t>     - 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Инновационное педагогическое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образование – 16 мест очных </a:t>
            </a:r>
            <a:endParaRPr lang="ru-RU" altLang="ru-RU" sz="1900" i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900" i="1" dirty="0" smtClean="0">
                <a:latin typeface="Arial" charset="0"/>
                <a:cs typeface="Arial" charset="0"/>
              </a:rPr>
              <a:t>     -  Педагогика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и психология высшей школы – 15 мест заочных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900" i="1" dirty="0" smtClean="0">
                <a:latin typeface="Arial" charset="0"/>
                <a:cs typeface="Arial" charset="0"/>
              </a:rPr>
              <a:t>- платный прием – стоимость очной формы 112200 р., </a:t>
            </a:r>
            <a:r>
              <a:rPr lang="ru-RU" altLang="ru-RU" sz="1900" i="1" dirty="0">
                <a:latin typeface="Arial" charset="0"/>
                <a:cs typeface="Arial" charset="0"/>
              </a:rPr>
              <a:t>заочной –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22000 - 35400 </a:t>
            </a: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u="sng" dirty="0" smtClean="0">
                <a:latin typeface="Arial" charset="0"/>
                <a:cs typeface="Arial" charset="0"/>
              </a:rPr>
              <a:t>Психолого-педагогическое </a:t>
            </a:r>
            <a:r>
              <a:rPr lang="ru-RU" altLang="ru-RU" u="sng" dirty="0" smtClean="0">
                <a:latin typeface="Arial" charset="0"/>
                <a:cs typeface="Arial" charset="0"/>
              </a:rPr>
              <a:t>образование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900" dirty="0" smtClean="0">
                <a:latin typeface="Arial" charset="0"/>
                <a:cs typeface="Arial" charset="0"/>
              </a:rPr>
              <a:t>     -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Психология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образования – 17 мест очных и 20 заочных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900" i="1" dirty="0">
                <a:latin typeface="Arial" charset="0"/>
                <a:cs typeface="Arial" charset="0"/>
              </a:rPr>
              <a:t>- платный прием – стоимость очной формы 112200 р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., заочной – 35400  </a:t>
            </a:r>
            <a:endParaRPr lang="ru-RU" altLang="ru-RU" sz="1900" i="1" dirty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u="sng" dirty="0" smtClean="0">
                <a:latin typeface="Arial" charset="0"/>
                <a:cs typeface="Arial" charset="0"/>
              </a:rPr>
              <a:t>Специальное </a:t>
            </a:r>
            <a:r>
              <a:rPr lang="ru-RU" altLang="ru-RU" u="sng" dirty="0" smtClean="0">
                <a:latin typeface="Arial" charset="0"/>
                <a:cs typeface="Arial" charset="0"/>
              </a:rPr>
              <a:t>(дефектологическое) образование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ru-RU" altLang="ru-RU" sz="1900" i="1" dirty="0" smtClean="0">
                <a:latin typeface="Arial" charset="0"/>
                <a:cs typeface="Arial" charset="0"/>
              </a:rPr>
              <a:t>Психолого-педагогическое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сопровождение лиц с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ОВЗ – 20 мест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заочных, - платный прием – стоимость заочной </a:t>
            </a:r>
            <a:r>
              <a:rPr lang="ru-RU" altLang="ru-RU" sz="1900" i="1" dirty="0">
                <a:latin typeface="Arial" charset="0"/>
                <a:cs typeface="Arial" charset="0"/>
              </a:rPr>
              <a:t>– 35400 </a:t>
            </a:r>
            <a:endParaRPr lang="ru-RU" altLang="ru-RU" sz="1900" i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u="sng" dirty="0" smtClean="0">
                <a:latin typeface="Arial" charset="0"/>
                <a:cs typeface="Arial" charset="0"/>
              </a:rPr>
              <a:t>Психология</a:t>
            </a:r>
            <a:endParaRPr lang="ru-RU" altLang="ru-RU" u="sng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900" i="1" dirty="0" smtClean="0">
                <a:latin typeface="Arial" charset="0"/>
                <a:cs typeface="Arial" charset="0"/>
              </a:rPr>
              <a:t>-Психологическое сопровождение, консультирование и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коррекция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900" i="1" dirty="0" smtClean="0">
                <a:latin typeface="Arial" charset="0"/>
                <a:cs typeface="Arial" charset="0"/>
              </a:rPr>
              <a:t> - платный прием – стоимость очной формы 112200 р. </a:t>
            </a:r>
            <a:endParaRPr lang="ru-RU" altLang="ru-RU" sz="1900" i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</a:pPr>
            <a:r>
              <a:rPr lang="ru-RU" altLang="ru-RU" u="sng" dirty="0" err="1" smtClean="0">
                <a:latin typeface="Arial" charset="0"/>
                <a:cs typeface="Arial" charset="0"/>
              </a:rPr>
              <a:t>Конфликтология</a:t>
            </a:r>
            <a:endParaRPr lang="ru-RU" altLang="ru-RU" u="sng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900" u="sng" dirty="0" smtClean="0">
                <a:latin typeface="Arial" charset="0"/>
                <a:cs typeface="Arial" charset="0"/>
              </a:rPr>
              <a:t> 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- Прикладная </a:t>
            </a:r>
            <a:r>
              <a:rPr lang="ru-RU" altLang="ru-RU" sz="1900" i="1" dirty="0" err="1" smtClean="0">
                <a:latin typeface="Arial" charset="0"/>
                <a:cs typeface="Arial" charset="0"/>
              </a:rPr>
              <a:t>конфликтология</a:t>
            </a:r>
            <a:r>
              <a:rPr lang="ru-RU" altLang="ru-RU" sz="1900" i="1" dirty="0" smtClean="0">
                <a:latin typeface="Arial" charset="0"/>
                <a:cs typeface="Arial" charset="0"/>
              </a:rPr>
              <a:t> – 9 мест очных и 15 заочных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900" i="1" dirty="0">
                <a:latin typeface="Arial" charset="0"/>
                <a:cs typeface="Arial" charset="0"/>
              </a:rPr>
              <a:t>- платный прием – стоимость заочной – 35400</a:t>
            </a:r>
            <a:endParaRPr lang="ru-RU" altLang="ru-RU" sz="1900" i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sz="1900" dirty="0" smtClean="0"/>
          </a:p>
        </p:txBody>
      </p:sp>
      <p:pic>
        <p:nvPicPr>
          <p:cNvPr id="7" name="Picture 2" descr="http://im5-tub-ru.yandex.net/i?id=100383431-04-73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2650" y="836613"/>
            <a:ext cx="4451350" cy="6021387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b="1" dirty="0"/>
              <a:t>Форма и сроки обучения:</a:t>
            </a:r>
            <a:r>
              <a:rPr lang="ru-RU" sz="2500" dirty="0"/>
              <a:t> заочная – 2,5 года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/>
              <a:t> </a:t>
            </a:r>
            <a:r>
              <a:rPr lang="ru-RU" sz="2500" b="1" dirty="0" smtClean="0"/>
              <a:t>Краткое </a:t>
            </a:r>
            <a:r>
              <a:rPr lang="ru-RU" sz="2500" b="1" dirty="0"/>
              <a:t>описание программы:</a:t>
            </a:r>
            <a:endParaRPr lang="ru-RU" sz="25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/>
              <a:t>Программа ориентирована на профессиональную психолого-педагогическую подготовку преподавателя высшей школы, деятельность которого осуществляется в рамках целостного педагогического процесса вуза: глубокое усвоение норм профессиональной этики педагога, понимание ответственности перед студентами, стремление к установлению с обучающимися отношений партнерства и сотрудничества, совершенствование педагогического мастерства, выработка эффективного индивидуального стиля педагогической деятельности. Цель магистерской программы: формирование профессиональной компетентности преподавателя высшей школы</a:t>
            </a:r>
            <a:r>
              <a:rPr lang="ru-RU" sz="25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b="1" dirty="0" smtClean="0"/>
              <a:t>Для контактов с руководителем программы</a:t>
            </a:r>
            <a:r>
              <a:rPr lang="ru-RU" sz="2100" b="1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hlinkClick r:id="rId2"/>
              </a:rPr>
              <a:t>Kaf-pedagogika@yandex.ru</a:t>
            </a:r>
            <a:r>
              <a:rPr lang="ru-RU" sz="2000" dirty="0" smtClean="0"/>
              <a:t> </a:t>
            </a:r>
            <a:endParaRPr lang="ru-RU" sz="21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1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938" y="0"/>
            <a:ext cx="2692400" cy="4581525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400" dirty="0" smtClean="0"/>
              <a:t>Психологическое сопровождение, коррекция и консультирование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dirty="0" smtClean="0"/>
              <a:t>Прикладная </a:t>
            </a:r>
            <a:r>
              <a:rPr lang="ru-RU" sz="1400" dirty="0" err="1" smtClean="0"/>
              <a:t>конфликтология</a:t>
            </a: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dirty="0" smtClean="0"/>
              <a:t>Психология образования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Психолого-педагогическое сопровождение лиц с ограниченными возможностями здоровья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Инновационное педагогическое образование</a:t>
            </a:r>
            <a:br>
              <a:rPr lang="ru-RU" sz="1400" dirty="0" smtClean="0"/>
            </a:br>
            <a:endParaRPr lang="ru-RU" sz="800" dirty="0"/>
          </a:p>
        </p:txBody>
      </p:sp>
      <p:sp>
        <p:nvSpPr>
          <p:cNvPr id="19459" name="Объект 2"/>
          <p:cNvSpPr txBox="1">
            <a:spLocks/>
          </p:cNvSpPr>
          <p:nvPr/>
        </p:nvSpPr>
        <p:spPr bwMode="auto">
          <a:xfrm>
            <a:off x="2700338" y="0"/>
            <a:ext cx="6443662" cy="8366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b="1">
                <a:latin typeface="Calibri" pitchFamily="34" charset="0"/>
              </a:rPr>
              <a:t>Программа «Педагогика и психология высшей школы» (направление «Педагогическое образование»)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</p:txBody>
      </p:sp>
      <p:pic>
        <p:nvPicPr>
          <p:cNvPr id="19460" name="Picture 2" descr="C:\Users\SUMSUMG\Desktop\Мои документы\Сайт\Ерофеева Н.Ю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665163"/>
            <a:ext cx="19923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Объект 2"/>
          <p:cNvSpPr txBox="1">
            <a:spLocks/>
          </p:cNvSpPr>
          <p:nvPr/>
        </p:nvSpPr>
        <p:spPr bwMode="auto">
          <a:xfrm>
            <a:off x="2700338" y="3357563"/>
            <a:ext cx="1992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200" b="1">
                <a:latin typeface="Calibri" pitchFamily="34" charset="0"/>
              </a:rPr>
              <a:t>Руководитель программы: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200">
                <a:latin typeface="Calibri" pitchFamily="34" charset="0"/>
              </a:rPr>
              <a:t>Ерофеева Нина Юрьевна, профессор, доктор педагогических наук, "Заслуженный работник высшей школы Российской Федерации". Стаж научно-педагогической деятельности более 40 лет. </a:t>
            </a:r>
            <a:br>
              <a:rPr lang="ru-RU" sz="1200">
                <a:latin typeface="Calibri" pitchFamily="34" charset="0"/>
              </a:rPr>
            </a:br>
            <a:r>
              <a:rPr lang="ru-RU" sz="1200">
                <a:latin typeface="Calibri" pitchFamily="34" charset="0"/>
              </a:rPr>
              <a:t>Сфера научных интересов: гендерная педагогика, семейная педагогика, управление образовательными системами.</a:t>
            </a:r>
          </a:p>
        </p:txBody>
      </p:sp>
      <p:sp>
        <p:nvSpPr>
          <p:cNvPr id="19462" name="Объект 2"/>
          <p:cNvSpPr txBox="1">
            <a:spLocks/>
          </p:cNvSpPr>
          <p:nvPr/>
        </p:nvSpPr>
        <p:spPr bwMode="auto">
          <a:xfrm>
            <a:off x="7938" y="5516563"/>
            <a:ext cx="26924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1200" dirty="0">
              <a:latin typeface="Calibri" pitchFamily="34" charset="0"/>
            </a:endParaRPr>
          </a:p>
        </p:txBody>
      </p:sp>
      <p:sp>
        <p:nvSpPr>
          <p:cNvPr id="19463" name="Объект 2"/>
          <p:cNvSpPr txBox="1">
            <a:spLocks/>
          </p:cNvSpPr>
          <p:nvPr/>
        </p:nvSpPr>
        <p:spPr bwMode="auto">
          <a:xfrm>
            <a:off x="-107950" y="4581525"/>
            <a:ext cx="2808288" cy="935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Педагогика и психология высшей школы</a:t>
            </a:r>
            <a:r>
              <a:rPr lang="ru-RU" sz="1000">
                <a:latin typeface="Calibri" pitchFamily="34" charset="0"/>
              </a:rPr>
              <a:t/>
            </a:r>
            <a:br>
              <a:rPr lang="ru-RU" sz="1000">
                <a:latin typeface="Calibri" pitchFamily="34" charset="0"/>
              </a:rPr>
            </a:br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 descr="Руководитель программы: заслуженный деятель науки УР, доктор психологических наук, профессор, зав. кафедрой общей психологии Хотинец Вера Юрьевна&#10;"/>
          <p:cNvSpPr>
            <a:spLocks noGrp="1"/>
          </p:cNvSpPr>
          <p:nvPr>
            <p:ph idx="1"/>
          </p:nvPr>
        </p:nvSpPr>
        <p:spPr>
          <a:xfrm>
            <a:off x="2843213" y="0"/>
            <a:ext cx="6300787" cy="692150"/>
          </a:xfrm>
          <a:solidFill>
            <a:srgbClr val="FFFF00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1800" b="1" smtClean="0"/>
              <a:t>Программа «Психологическое сопровождение, коррекция и консультирование» (направление «Психология»)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z="1800" b="1" smtClean="0"/>
          </a:p>
          <a:p>
            <a:pPr marL="0" indent="0" eaLnBrk="1" hangingPunct="1">
              <a:buFont typeface="Arial" charset="0"/>
              <a:buNone/>
            </a:pPr>
            <a:endParaRPr lang="ru-RU" sz="16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" y="1125538"/>
            <a:ext cx="2692400" cy="5732462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400" dirty="0" smtClean="0"/>
              <a:t>Прикладная </a:t>
            </a:r>
            <a:r>
              <a:rPr lang="ru-RU" sz="1400" dirty="0" err="1" smtClean="0"/>
              <a:t>конфликтология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Психология образования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Психолого-педагогическое сопровождение лиц с ограниченными возможностями здоровья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Инновационное педагогическое образование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Педагогика и психология высшей школы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800" dirty="0"/>
          </a:p>
        </p:txBody>
      </p:sp>
      <p:pic>
        <p:nvPicPr>
          <p:cNvPr id="20483" name="Рисунок 5" descr="&#10;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692150"/>
            <a:ext cx="166846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2700338" y="3203575"/>
            <a:ext cx="1668462" cy="34655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b="1" i="1" dirty="0" smtClean="0"/>
              <a:t>Руководитель программы: </a:t>
            </a:r>
            <a:r>
              <a:rPr lang="ru-RU" sz="1500" dirty="0" smtClean="0"/>
              <a:t>заслуженный деятель науки УР, доктор психологических наук, профессор, зав. кафедрой общей психологии </a:t>
            </a:r>
            <a:r>
              <a:rPr lang="ru-RU" sz="1500" dirty="0" err="1" smtClean="0"/>
              <a:t>Хотинец</a:t>
            </a:r>
            <a:r>
              <a:rPr lang="ru-RU" sz="1500" dirty="0" smtClean="0"/>
              <a:t> Вера Юрьевна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5" name="Объект 2"/>
          <p:cNvSpPr txBox="1">
            <a:spLocks/>
          </p:cNvSpPr>
          <p:nvPr/>
        </p:nvSpPr>
        <p:spPr bwMode="auto">
          <a:xfrm>
            <a:off x="4368800" y="692150"/>
            <a:ext cx="477520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b="1" dirty="0">
                <a:latin typeface="Calibri" pitchFamily="34" charset="0"/>
              </a:rPr>
              <a:t>Форма и сроки обучения:</a:t>
            </a:r>
            <a:endParaRPr lang="ru-RU" sz="1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</a:rPr>
              <a:t>очная- 2 года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</a:rPr>
              <a:t>заочная- 2,5 года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b="1" dirty="0">
                <a:latin typeface="Calibri" pitchFamily="34" charset="0"/>
              </a:rPr>
              <a:t>Краткая характеристика программы:</a:t>
            </a:r>
            <a:r>
              <a:rPr lang="ru-RU" sz="1400" dirty="0">
                <a:latin typeface="Calibri" pitchFamily="34" charset="0"/>
              </a:rPr>
              <a:t> ориентирована на подготовку профессионалов в области консультативной психологии: оказания психологической помощи отдельному человеку, семье, организации в разрешении трудных жизненных ситуаций, возникших в связи с чрезвычайными обстоятельствами, кризисами, болезнью, нарушениями развития, профессиональными проблемами, </a:t>
            </a:r>
            <a:r>
              <a:rPr lang="ru-RU" sz="1400" dirty="0" err="1">
                <a:latin typeface="Calibri" pitchFamily="34" charset="0"/>
              </a:rPr>
              <a:t>внутриличностными</a:t>
            </a:r>
            <a:r>
              <a:rPr lang="ru-RU" sz="1400" dirty="0">
                <a:latin typeface="Calibri" pitchFamily="34" charset="0"/>
              </a:rPr>
              <a:t> и межличностными конфликтами, утратами и пр.; коррекционной психологии: коррекции недостатков когнитивной деятельности, эмоционально-волевой сферы, поведения детей и подростков.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</a:rPr>
              <a:t>Цель магистерской программы: подготовка к самостоятельной деятельности по решению комплексных задач в организациях и учреждениях различного типа в сферах социальной помощи населению, образования, здравоохранения, управления и др., а также к научно-исследовательской и педагогической работе, требующей углубленной, фундаментальной, профессиональной подготовки в области консультирования и коррекции, осуществляемой в процессе психологического сопровождения, поддержки и помощи детям и взрослым</a:t>
            </a:r>
            <a:r>
              <a:rPr lang="ru-RU" sz="1400" dirty="0" smtClean="0">
                <a:latin typeface="Calibri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/>
              <a:t>Для контактов с руководителем программы: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hlinkClick r:id="rId3"/>
              </a:rPr>
              <a:t>kafedra104@mail.ru</a:t>
            </a:r>
            <a:r>
              <a:rPr lang="ru-RU" sz="1400" dirty="0" smtClean="0"/>
              <a:t> </a:t>
            </a:r>
            <a:endParaRPr lang="ru-RU" sz="1400" b="1" dirty="0"/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400" dirty="0">
              <a:latin typeface="Calibri" pitchFamily="34" charset="0"/>
            </a:endParaRPr>
          </a:p>
        </p:txBody>
      </p:sp>
      <p:sp>
        <p:nvSpPr>
          <p:cNvPr id="20486" name="Объект 2"/>
          <p:cNvSpPr txBox="1">
            <a:spLocks/>
          </p:cNvSpPr>
          <p:nvPr/>
        </p:nvSpPr>
        <p:spPr bwMode="auto">
          <a:xfrm>
            <a:off x="-107950" y="0"/>
            <a:ext cx="2808288" cy="11033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Психологическое сопровождение, коррекция и консультирование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765675" y="600075"/>
            <a:ext cx="4375150" cy="62579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/>
              <a:t>Формы и сроки обучения</a:t>
            </a:r>
            <a:r>
              <a:rPr lang="ru-RU" sz="1400" dirty="0"/>
              <a:t>: очная – 2 года, заочная – 2,5 года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/>
              <a:t>Краткое </a:t>
            </a:r>
            <a:r>
              <a:rPr lang="ru-RU" sz="1400" b="1" dirty="0"/>
              <a:t>описание программы:</a:t>
            </a:r>
            <a:endParaRPr lang="ru-RU" sz="1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/>
              <a:t>Конкретное содержание подготовки магистра психолого-педагогического образования по программе «Психология образования» определяется экономическими, социальными и демографическими особенностями Приволжско-Уральского региона.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dirty="0"/>
              <a:t>В регионе осуществляет система мер по поддержке семьи, материнства и детства. Стратегия реализации семейной политики  заключается в актуализации позитивного жизненного потенциала каждой семьи. Основная цель деятельности магистров психолого-педагогического образования - профилактика негативных и поддержка позитивных социальных процессов, обуславливающих личностное и когнитивное развития человека в различных социально-образовательных системах (институтах социализации). Для достижения этой цели создана и развивается сеть учреждений по оказанию психолого-педагогической помощи населению. Особое место в деятельности этих учреждений отводится психологам образования. </a:t>
            </a:r>
            <a:endParaRPr lang="ru-RU" sz="14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400" b="1" dirty="0"/>
              <a:t>Для контактов с руководителем программы: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hlinkClick r:id="rId2"/>
              </a:rPr>
              <a:t>baranovaa@udsu.ru</a:t>
            </a:r>
            <a:r>
              <a:rPr lang="ru-RU" sz="1400" dirty="0" smtClean="0"/>
              <a:t>,  </a:t>
            </a:r>
            <a:r>
              <a:rPr lang="en-US" sz="1400" dirty="0">
                <a:hlinkClick r:id="rId3"/>
              </a:rPr>
              <a:t>kaf-psyhology-razvitia232@mail.ru</a:t>
            </a:r>
            <a:endParaRPr lang="ru-RU" sz="1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938" y="3284538"/>
            <a:ext cx="2692400" cy="3573462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400" dirty="0" smtClean="0"/>
              <a:t>Психолого-педагогическое сопровождение лиц с ограниченными возможностями здоровья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Инновационное педагогическое образование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Педагогика и психология высшей школы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endParaRPr lang="ru-RU" sz="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700338" y="0"/>
            <a:ext cx="6443662" cy="620713"/>
          </a:xfrm>
          <a:prstGeom prst="rect">
            <a:avLst/>
          </a:prstGeom>
          <a:solidFill>
            <a:srgbClr val="FFFF00"/>
          </a:solidFill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/>
              <a:t>Программа «Психология образования» (направление «Психолого-педагогическое образование»)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620713"/>
            <a:ext cx="2065337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Объект 2"/>
          <p:cNvSpPr txBox="1">
            <a:spLocks/>
          </p:cNvSpPr>
          <p:nvPr/>
        </p:nvSpPr>
        <p:spPr bwMode="auto">
          <a:xfrm>
            <a:off x="2700338" y="3068638"/>
            <a:ext cx="2065337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b="1">
                <a:latin typeface="Calibri" pitchFamily="34" charset="0"/>
              </a:rPr>
              <a:t>Руководитель программы: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pitchFamily="34" charset="0"/>
              </a:rPr>
              <a:t>Баранов Александр Аркадьевич, Заслуженный деятель науки УР , доктор психологических наук, профессор,,  директор Института педагогики, психологии и социальных технологий УдГУ, заведующий кафедрой дифференциальной психологии и психологии развития.</a:t>
            </a:r>
          </a:p>
        </p:txBody>
      </p:sp>
      <p:sp>
        <p:nvSpPr>
          <p:cNvPr id="21510" name="Объект 2"/>
          <p:cNvSpPr txBox="1">
            <a:spLocks/>
          </p:cNvSpPr>
          <p:nvPr/>
        </p:nvSpPr>
        <p:spPr bwMode="auto">
          <a:xfrm>
            <a:off x="0" y="0"/>
            <a:ext cx="27003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</a:rPr>
              <a:t>Психологическое сопровождение, коррекция и консультирование</a:t>
            </a:r>
            <a:r>
              <a:rPr lang="ru-RU" sz="1600" b="1" dirty="0">
                <a:latin typeface="Calibri" pitchFamily="34" charset="0"/>
              </a:rPr>
              <a:t/>
            </a:r>
            <a:br>
              <a:rPr lang="ru-RU" sz="1600" b="1" dirty="0">
                <a:latin typeface="Calibri" pitchFamily="34" charset="0"/>
              </a:rPr>
            </a:br>
            <a:r>
              <a:rPr lang="ru-RU" sz="1600" b="1" dirty="0">
                <a:latin typeface="Calibri" pitchFamily="34" charset="0"/>
              </a:rPr>
              <a:t/>
            </a:r>
            <a:br>
              <a:rPr lang="ru-RU" sz="1600" b="1" dirty="0">
                <a:latin typeface="Calibri" pitchFamily="34" charset="0"/>
              </a:rPr>
            </a:br>
            <a:r>
              <a:rPr lang="ru-RU" sz="1400" b="1" u="sng" dirty="0">
                <a:latin typeface="Calibri" pitchFamily="34" charset="0"/>
              </a:rPr>
              <a:t/>
            </a:r>
            <a:br>
              <a:rPr lang="ru-RU" sz="1400" b="1" u="sng" dirty="0">
                <a:latin typeface="Calibri" pitchFamily="34" charset="0"/>
              </a:rPr>
            </a:br>
            <a:r>
              <a:rPr lang="ru-RU" sz="1600" dirty="0">
                <a:latin typeface="Calibri" pitchFamily="34" charset="0"/>
              </a:rPr>
              <a:t>Прикладная </a:t>
            </a:r>
            <a:r>
              <a:rPr lang="ru-RU" sz="1600" dirty="0" err="1">
                <a:latin typeface="Calibri" pitchFamily="34" charset="0"/>
              </a:rPr>
              <a:t>конфликтология</a:t>
            </a:r>
            <a:r>
              <a:rPr lang="ru-RU" sz="1400" b="1" u="sng" dirty="0">
                <a:latin typeface="Calibri" pitchFamily="34" charset="0"/>
              </a:rPr>
              <a:t/>
            </a:r>
            <a:br>
              <a:rPr lang="ru-RU" sz="1400" b="1" u="sng" dirty="0">
                <a:latin typeface="Calibri" pitchFamily="34" charset="0"/>
              </a:rPr>
            </a:br>
            <a:r>
              <a:rPr lang="ru-RU" sz="1400" dirty="0">
                <a:latin typeface="Calibri" pitchFamily="34" charset="0"/>
              </a:rPr>
              <a:t/>
            </a:r>
            <a:br>
              <a:rPr lang="ru-RU" sz="1400" dirty="0">
                <a:latin typeface="Calibri" pitchFamily="34" charset="0"/>
              </a:rPr>
            </a:br>
            <a:endParaRPr lang="ru-RU" sz="1400" dirty="0">
              <a:latin typeface="Calibri" pitchFamily="34" charset="0"/>
            </a:endParaRPr>
          </a:p>
        </p:txBody>
      </p:sp>
      <p:sp>
        <p:nvSpPr>
          <p:cNvPr id="21511" name="Объект 2"/>
          <p:cNvSpPr txBox="1">
            <a:spLocks/>
          </p:cNvSpPr>
          <p:nvPr/>
        </p:nvSpPr>
        <p:spPr bwMode="auto">
          <a:xfrm>
            <a:off x="-107950" y="2852738"/>
            <a:ext cx="2808288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Психология образования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4662488" y="836613"/>
            <a:ext cx="4481512" cy="60213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1500" b="1" dirty="0" smtClean="0"/>
              <a:t>Формы и сроки обучения</a:t>
            </a:r>
            <a:r>
              <a:rPr lang="ru-RU" sz="1500" dirty="0" smtClean="0"/>
              <a:t>: очная – 2 года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500" b="1" dirty="0" smtClean="0"/>
              <a:t>Краткое описание программы</a:t>
            </a:r>
            <a:r>
              <a:rPr lang="ru-RU" sz="1500" b="1" dirty="0" smtClean="0"/>
              <a:t>: </a:t>
            </a:r>
            <a:r>
              <a:rPr lang="ru-RU" sz="1500" dirty="0" smtClean="0"/>
              <a:t>Цель </a:t>
            </a:r>
            <a:r>
              <a:rPr lang="ru-RU" sz="1500" dirty="0" smtClean="0"/>
              <a:t>программы - подготовка квалифицированных кадров для инновационной образовательной деятельности в системе общего среднего образования, в учреждениях по переподготовке и повышению квалификации педагогических кадров, в органах управления образованием.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1500" dirty="0" smtClean="0"/>
              <a:t>Высокие темпы перемен социальной и культурно-технологической среды, возрастание степени неопределенности жизни и деятельности человека в условиях интеграции культур и усиливающейся конкуренции на рынке товаров и услуг обуславливают необходимость формирования учащегося в качестве субъекта устойчивого развития самого себя и среды. В свою очередь, подготовка человека к устойчивой жизни непосредственно зависит от готовности и способности учителя (педагога) к исследованию, проектированию и реализации соответствующих педагогических технологий на креативно-</a:t>
            </a:r>
            <a:r>
              <a:rPr lang="ru-RU" sz="1500" dirty="0" err="1" smtClean="0"/>
              <a:t>деятельностной</a:t>
            </a:r>
            <a:r>
              <a:rPr lang="ru-RU" sz="1500" dirty="0" smtClean="0"/>
              <a:t> основе. Магистр педагогического образования по данному профилю будет подготовлен к инновационной деятельности в системе образования</a:t>
            </a:r>
            <a:r>
              <a:rPr lang="ru-RU" sz="1500" dirty="0" smtClean="0"/>
              <a:t>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600" b="1" dirty="0"/>
              <a:t>Для контактов с руководителем программы</a:t>
            </a:r>
            <a:r>
              <a:rPr lang="ru-RU" sz="1600" b="1" dirty="0" smtClean="0"/>
              <a:t>:</a:t>
            </a:r>
          </a:p>
          <a:p>
            <a:r>
              <a:rPr lang="ru-RU" sz="1600" b="1" dirty="0"/>
              <a:t>-</a:t>
            </a:r>
            <a:r>
              <a:rPr lang="ru-RU" sz="1600" b="1" dirty="0" err="1"/>
              <a:t>mail</a:t>
            </a:r>
            <a:r>
              <a:rPr lang="ru-RU" sz="1600" b="1" dirty="0"/>
              <a:t>:</a:t>
            </a:r>
            <a:r>
              <a:rPr lang="ru-RU" sz="1600" dirty="0"/>
              <a:t> </a:t>
            </a:r>
            <a:r>
              <a:rPr lang="ru-RU" sz="1600" dirty="0">
                <a:hlinkClick r:id="rId2"/>
              </a:rPr>
              <a:t>tmtpo@yandex.ru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b="1" dirty="0" smtClean="0"/>
              <a:t>В </a:t>
            </a:r>
            <a:r>
              <a:rPr lang="ru-RU" sz="1600" b="1" dirty="0"/>
              <a:t>контакте:</a:t>
            </a:r>
            <a:r>
              <a:rPr lang="ru-RU" sz="1600" dirty="0"/>
              <a:t> </a:t>
            </a:r>
            <a:r>
              <a:rPr lang="ru-RU" sz="1600" dirty="0" smtClean="0">
                <a:hlinkClick r:id="rId3"/>
              </a:rPr>
              <a:t>vk.com/</a:t>
            </a:r>
            <a:r>
              <a:rPr lang="ru-RU" sz="1600" dirty="0" err="1" smtClean="0">
                <a:hlinkClick r:id="rId3"/>
              </a:rPr>
              <a:t>tmtpo</a:t>
            </a:r>
            <a:endParaRPr lang="ru-RU" sz="1500" dirty="0" smtClean="0"/>
          </a:p>
          <a:p>
            <a:pPr marL="0" indent="0" eaLnBrk="1" hangingPunct="1">
              <a:buNone/>
            </a:pPr>
            <a:endParaRPr lang="ru-RU" sz="1500" dirty="0" smtClean="0"/>
          </a:p>
          <a:p>
            <a:pPr marL="0" indent="0" eaLnBrk="1" hangingPunct="1">
              <a:buFont typeface="Arial" charset="0"/>
              <a:buNone/>
            </a:pPr>
            <a:endParaRPr lang="ru-RU" dirty="0" smtClean="0"/>
          </a:p>
          <a:p>
            <a:pPr marL="0" indent="0"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938" y="0"/>
            <a:ext cx="2692400" cy="38608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400" dirty="0" smtClean="0"/>
              <a:t>Психологическое сопровождение, коррекция и консультирование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400" dirty="0" smtClean="0"/>
              <a:t>Социальная психология управления</a:t>
            </a:r>
            <a:br>
              <a:rPr lang="ru-RU" sz="1400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dirty="0" smtClean="0"/>
              <a:t>Прикладная </a:t>
            </a:r>
            <a:r>
              <a:rPr lang="ru-RU" sz="1400" dirty="0" err="1" smtClean="0"/>
              <a:t>конфликтология</a:t>
            </a: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dirty="0" smtClean="0"/>
              <a:t>Психология образования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Психолого-педагогическое сопровождение лиц с ограниченными возможностями здоровья</a:t>
            </a:r>
            <a:endParaRPr lang="ru-RU" sz="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700338" y="0"/>
            <a:ext cx="6443662" cy="836613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/>
              <a:t>Программа «Инновационное педагогическое образование» (направление «Педагогическое образование»)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2532" name="Picture 2" descr="C:\Users\SUMSUMG\Pictures\12648796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831850"/>
            <a:ext cx="1962150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Объект 2"/>
          <p:cNvSpPr txBox="1">
            <a:spLocks/>
          </p:cNvSpPr>
          <p:nvPr/>
        </p:nvSpPr>
        <p:spPr bwMode="auto">
          <a:xfrm>
            <a:off x="2700338" y="3284538"/>
            <a:ext cx="1962150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200" b="1">
                <a:latin typeface="Calibri" pitchFamily="34" charset="0"/>
              </a:rPr>
              <a:t>Руководитель программы: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200">
                <a:latin typeface="Calibri" pitchFamily="34" charset="0"/>
              </a:rPr>
              <a:t>Овечкин Владимир Петрович, доктор педагогических наук, профессор, член Учебно-методической комиссии по технологии и предпринимательству УМО по педагогическому образованию Минобрнауки РФ; член Ученого совета Ижевского филиала Исследовательского центра проблем качества подготовки специалистов Федерального агентства по образованию.</a:t>
            </a:r>
          </a:p>
        </p:txBody>
      </p:sp>
      <p:sp>
        <p:nvSpPr>
          <p:cNvPr id="22534" name="Объект 2"/>
          <p:cNvSpPr txBox="1">
            <a:spLocks/>
          </p:cNvSpPr>
          <p:nvPr/>
        </p:nvSpPr>
        <p:spPr bwMode="auto">
          <a:xfrm>
            <a:off x="7938" y="4868863"/>
            <a:ext cx="2763837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latin typeface="Calibri" pitchFamily="34" charset="0"/>
              </a:rPr>
              <a:t>Педагогика и психология высшей школы</a:t>
            </a:r>
            <a:br>
              <a:rPr lang="ru-RU" sz="1400" dirty="0">
                <a:latin typeface="Calibri" pitchFamily="34" charset="0"/>
              </a:rPr>
            </a:br>
            <a:r>
              <a:rPr lang="ru-RU" sz="1400" dirty="0">
                <a:latin typeface="Calibri" pitchFamily="34" charset="0"/>
              </a:rPr>
              <a:t/>
            </a:r>
            <a:br>
              <a:rPr lang="ru-RU" sz="1400" dirty="0">
                <a:latin typeface="Calibri" pitchFamily="34" charset="0"/>
              </a:rPr>
            </a:br>
            <a:r>
              <a:rPr lang="ru-RU" sz="700" dirty="0">
                <a:latin typeface="Calibri" pitchFamily="34" charset="0"/>
              </a:rPr>
              <a:t/>
            </a:r>
            <a:br>
              <a:rPr lang="ru-RU" sz="700" dirty="0">
                <a:latin typeface="Calibri" pitchFamily="34" charset="0"/>
              </a:rPr>
            </a:br>
            <a:endParaRPr lang="ru-RU" sz="1200" dirty="0">
              <a:latin typeface="Calibri" pitchFamily="34" charset="0"/>
            </a:endParaRPr>
          </a:p>
        </p:txBody>
      </p:sp>
      <p:sp>
        <p:nvSpPr>
          <p:cNvPr id="22535" name="Объект 2"/>
          <p:cNvSpPr txBox="1">
            <a:spLocks/>
          </p:cNvSpPr>
          <p:nvPr/>
        </p:nvSpPr>
        <p:spPr bwMode="auto">
          <a:xfrm>
            <a:off x="-107950" y="3860800"/>
            <a:ext cx="2808288" cy="9366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Инновационное педагогическое образование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952</Words>
  <Application>Microsoft Office PowerPoint</Application>
  <PresentationFormat>Экран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«Программы магистратуры Института педагогики, психологии и социальных технологий»</vt:lpstr>
      <vt:lpstr>Презентация PowerPoint</vt:lpstr>
      <vt:lpstr>  Кто имеет право поступить в магистратуру?</vt:lpstr>
      <vt:lpstr>Сроки приема документов</vt:lpstr>
      <vt:lpstr>Презентация PowerPoint</vt:lpstr>
      <vt:lpstr>Презентация PowerPoint</vt:lpstr>
      <vt:lpstr>Прикладная конфликтология   Психология образования  Психолого-педагогическое сопровождение лиц с ограниченными возможностями здоровья  Инновационное педагогическое образование  Педагогика и психология высшей школы  </vt:lpstr>
      <vt:lpstr>Презентация PowerPoint</vt:lpstr>
      <vt:lpstr>Презентация PowerPoint</vt:lpstr>
      <vt:lpstr>Презентация PowerPoint</vt:lpstr>
      <vt:lpstr>Программа «Прикладная конфликтология» (направление «Конфликтология»)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Katerina</dc:creator>
  <cp:lastModifiedBy>kafedra</cp:lastModifiedBy>
  <cp:revision>82</cp:revision>
  <dcterms:created xsi:type="dcterms:W3CDTF">2016-02-26T08:00:45Z</dcterms:created>
  <dcterms:modified xsi:type="dcterms:W3CDTF">2020-05-25T08:56:15Z</dcterms:modified>
</cp:coreProperties>
</file>